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57" r:id="rId6"/>
    <p:sldId id="267" r:id="rId7"/>
    <p:sldId id="258" r:id="rId8"/>
    <p:sldId id="259" r:id="rId9"/>
    <p:sldId id="260" r:id="rId10"/>
    <p:sldId id="261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FC9C6B-CA15-4B5E-A870-C818D9C67C1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B864EE-F881-4456-B91E-83FF025366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Groups and the Mass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1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owned by conservatives</a:t>
            </a:r>
          </a:p>
          <a:p>
            <a:r>
              <a:rPr lang="en-US" dirty="0" smtClean="0"/>
              <a:t>Has less and less affect – more than 50% of the population gets 100% of their news from TV; internet based news continues to grow in influence</a:t>
            </a:r>
          </a:p>
          <a:p>
            <a:r>
              <a:rPr lang="en-US" dirty="0" smtClean="0"/>
              <a:t>Had an anti-middle class bias because of the higher education of the reporters</a:t>
            </a:r>
          </a:p>
          <a:p>
            <a:r>
              <a:rPr lang="en-US" dirty="0" smtClean="0"/>
              <a:t>Reporters are usually personally liberal, but try to be neutral in their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TV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Cuts across age groups, social groups, economic groups</a:t>
            </a:r>
          </a:p>
          <a:p>
            <a:r>
              <a:rPr lang="en-US" dirty="0" smtClean="0"/>
              <a:t>Captive audiences</a:t>
            </a:r>
          </a:p>
          <a:p>
            <a:r>
              <a:rPr lang="en-US" dirty="0" smtClean="0"/>
              <a:t>Vivid, emotion, dramatic</a:t>
            </a:r>
          </a:p>
          <a:p>
            <a:r>
              <a:rPr lang="en-US" dirty="0" smtClean="0"/>
              <a:t>Has contributed to distrust of all institutions including the media itself through investigative reports</a:t>
            </a:r>
          </a:p>
          <a:p>
            <a:r>
              <a:rPr lang="en-US" dirty="0" smtClean="0"/>
              <a:t>C-Span</a:t>
            </a:r>
          </a:p>
          <a:p>
            <a:r>
              <a:rPr lang="en-US" dirty="0" smtClean="0"/>
              <a:t>Political Satire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6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Governing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Federal Communications Commission was established in 1934</a:t>
            </a:r>
          </a:p>
          <a:p>
            <a:r>
              <a:rPr lang="en-US" dirty="0" smtClean="0"/>
              <a:t>Rules relating to ownership, equal access air time, libel, slander</a:t>
            </a:r>
          </a:p>
          <a:p>
            <a:r>
              <a:rPr lang="en-US" dirty="0" smtClean="0"/>
              <a:t>First Amendment protects freedom of the press</a:t>
            </a:r>
          </a:p>
          <a:p>
            <a:r>
              <a:rPr lang="en-US" dirty="0" smtClean="0"/>
              <a:t>The Telecommunications Act of 1996 deregulated the media</a:t>
            </a:r>
          </a:p>
          <a:p>
            <a:r>
              <a:rPr lang="en-US" dirty="0" smtClean="0"/>
              <a:t>“self” censorship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3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Interest groups are private organizations that try to persuade public officials to respond to the shared attitudes of their members</a:t>
            </a:r>
          </a:p>
          <a:p>
            <a:r>
              <a:rPr lang="en-US" dirty="0"/>
              <a:t>I</a:t>
            </a:r>
            <a:r>
              <a:rPr lang="en-US" dirty="0" smtClean="0"/>
              <a:t>nterest </a:t>
            </a:r>
            <a:r>
              <a:rPr lang="en-US" dirty="0" smtClean="0"/>
              <a:t>groups have been viewed with suspicion</a:t>
            </a:r>
          </a:p>
          <a:p>
            <a:r>
              <a:rPr lang="en-US" dirty="0" smtClean="0"/>
              <a:t>James Madison warned against the dangers of “factions” in Federalist # 10</a:t>
            </a:r>
          </a:p>
          <a:p>
            <a:r>
              <a:rPr lang="en-US" dirty="0" smtClean="0"/>
              <a:t>Interest groups raise awareness in public affairs and allow members to achieve a common goal</a:t>
            </a:r>
          </a:p>
          <a:p>
            <a:r>
              <a:rPr lang="en-US" dirty="0" smtClean="0"/>
              <a:t>Represent their members </a:t>
            </a:r>
          </a:p>
          <a:p>
            <a:r>
              <a:rPr lang="en-US" dirty="0" smtClean="0"/>
              <a:t>Provide information to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0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Economic Interest </a:t>
            </a:r>
            <a:r>
              <a:rPr lang="en-US" dirty="0" smtClean="0"/>
              <a:t>Groups – business groups, trade associations, labor groups, agricultural groups, professional groups</a:t>
            </a:r>
            <a:endParaRPr lang="en-US" dirty="0" smtClean="0"/>
          </a:p>
          <a:p>
            <a:r>
              <a:rPr lang="en-US" dirty="0" smtClean="0"/>
              <a:t>Groups </a:t>
            </a:r>
            <a:r>
              <a:rPr lang="en-US" dirty="0" smtClean="0"/>
              <a:t>that </a:t>
            </a:r>
            <a:r>
              <a:rPr lang="en-US" dirty="0" smtClean="0"/>
              <a:t>promote causes – ACLU, National Right to Life Committee, National Rifle Association, Sierra Club</a:t>
            </a:r>
            <a:endParaRPr lang="en-US" dirty="0" smtClean="0"/>
          </a:p>
          <a:p>
            <a:r>
              <a:rPr lang="en-US" dirty="0" smtClean="0"/>
              <a:t>Groups that promote the welfare of certain groups – AARP, NAACP, Christian Coalition</a:t>
            </a:r>
            <a:endParaRPr lang="en-US" dirty="0"/>
          </a:p>
          <a:p>
            <a:r>
              <a:rPr lang="en-US" dirty="0" smtClean="0"/>
              <a:t>Public Interest </a:t>
            </a:r>
            <a:r>
              <a:rPr lang="en-US" dirty="0" smtClean="0"/>
              <a:t>Groups – League of Women Voters, Common Cause, MADD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2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 of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Influencing public opinion</a:t>
            </a:r>
          </a:p>
          <a:p>
            <a:r>
              <a:rPr lang="en-US" dirty="0" smtClean="0"/>
              <a:t>Propaganda</a:t>
            </a:r>
          </a:p>
          <a:p>
            <a:r>
              <a:rPr lang="en-US" dirty="0" smtClean="0"/>
              <a:t>Lobbying</a:t>
            </a:r>
          </a:p>
          <a:p>
            <a:r>
              <a:rPr lang="en-US" dirty="0" smtClean="0"/>
              <a:t>Influencing elections – campaigning and contributing money through PACs</a:t>
            </a:r>
          </a:p>
          <a:p>
            <a:r>
              <a:rPr lang="en-US" dirty="0" smtClean="0"/>
              <a:t>Litigation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9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– magazines, newspapers; early newspapers were often financed by political groups</a:t>
            </a:r>
          </a:p>
          <a:p>
            <a:endParaRPr lang="en-US" dirty="0"/>
          </a:p>
          <a:p>
            <a:r>
              <a:rPr lang="en-US" dirty="0" smtClean="0"/>
              <a:t>Electronic – cable, satellite, network (“free”), radio, internet</a:t>
            </a:r>
          </a:p>
          <a:p>
            <a:endParaRPr lang="en-US" dirty="0"/>
          </a:p>
          <a:p>
            <a:r>
              <a:rPr lang="en-US" dirty="0" smtClean="0"/>
              <a:t>Mass Media v. Group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1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the news</a:t>
            </a:r>
          </a:p>
          <a:p>
            <a:r>
              <a:rPr lang="en-US" dirty="0" smtClean="0"/>
              <a:t>Interpreting the news</a:t>
            </a:r>
          </a:p>
          <a:p>
            <a:r>
              <a:rPr lang="en-US" dirty="0" smtClean="0"/>
              <a:t>Influencing public opinion</a:t>
            </a:r>
          </a:p>
          <a:p>
            <a:r>
              <a:rPr lang="en-US" dirty="0" smtClean="0"/>
              <a:t>Setting the political agenda</a:t>
            </a:r>
          </a:p>
          <a:p>
            <a:r>
              <a:rPr lang="en-US" dirty="0" smtClean="0"/>
              <a:t>Socialization</a:t>
            </a:r>
          </a:p>
          <a:p>
            <a:r>
              <a:rPr lang="en-US" dirty="0" smtClean="0"/>
              <a:t>Providing a link between citizens and government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5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Controls the Media?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is driven by the “profit motive” and audience ratings</a:t>
            </a:r>
          </a:p>
          <a:p>
            <a:r>
              <a:rPr lang="en-US" dirty="0" smtClean="0"/>
              <a:t>Protected by the First Amendment</a:t>
            </a:r>
          </a:p>
          <a:p>
            <a:r>
              <a:rPr lang="en-US" dirty="0" smtClean="0"/>
              <a:t>Networks are owned by large corporations</a:t>
            </a:r>
          </a:p>
          <a:p>
            <a:r>
              <a:rPr lang="en-US" dirty="0" smtClean="0"/>
              <a:t>News departments can be affected by who owns the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6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of the media by the President in news conferences and speeches</a:t>
            </a:r>
          </a:p>
          <a:p>
            <a:r>
              <a:rPr lang="en-US" dirty="0" smtClean="0"/>
              <a:t>Photo Opportunities</a:t>
            </a:r>
          </a:p>
          <a:p>
            <a:r>
              <a:rPr lang="en-US" dirty="0" smtClean="0"/>
              <a:t>Spin doctors and talking heads</a:t>
            </a:r>
          </a:p>
          <a:p>
            <a:r>
              <a:rPr lang="en-US" dirty="0" smtClean="0"/>
              <a:t>Free media coverage for making news</a:t>
            </a:r>
          </a:p>
          <a:p>
            <a:r>
              <a:rPr lang="en-US" dirty="0" smtClean="0"/>
              <a:t>Use of “leaks”</a:t>
            </a:r>
          </a:p>
          <a:p>
            <a:r>
              <a:rPr lang="en-US" dirty="0" smtClean="0"/>
              <a:t>Love/Hate relationship between the press and </a:t>
            </a:r>
            <a:r>
              <a:rPr lang="en-US" dirty="0" smtClean="0"/>
              <a:t>politicians</a:t>
            </a:r>
          </a:p>
          <a:p>
            <a:r>
              <a:rPr lang="en-US" dirty="0" smtClean="0"/>
              <a:t>White House press corps, press conferences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9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filtering  (accidental and intentional): time slots, lead stories, story lines</a:t>
            </a:r>
          </a:p>
          <a:p>
            <a:endParaRPr lang="en-US" dirty="0"/>
          </a:p>
          <a:p>
            <a:r>
              <a:rPr lang="en-US" dirty="0" smtClean="0"/>
              <a:t>Media as Gatekeeper, Scorekeeper, Watchdog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37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472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Interest Groups and the Mass Media</vt:lpstr>
      <vt:lpstr>Interest Groups</vt:lpstr>
      <vt:lpstr>Types of Interest Groups</vt:lpstr>
      <vt:lpstr>Techniques of Interest Groups</vt:lpstr>
      <vt:lpstr>The Media</vt:lpstr>
      <vt:lpstr>Roles of the Media</vt:lpstr>
      <vt:lpstr>Who Controls the Media?</vt:lpstr>
      <vt:lpstr>Use of the Media</vt:lpstr>
      <vt:lpstr>Media Influence</vt:lpstr>
      <vt:lpstr>Print Media</vt:lpstr>
      <vt:lpstr>TV News</vt:lpstr>
      <vt:lpstr>Rules Governing the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Groups and the Mass Media</dc:title>
  <dc:creator>User</dc:creator>
  <cp:lastModifiedBy>User</cp:lastModifiedBy>
  <cp:revision>7</cp:revision>
  <dcterms:created xsi:type="dcterms:W3CDTF">2012-10-21T17:57:21Z</dcterms:created>
  <dcterms:modified xsi:type="dcterms:W3CDTF">2012-10-22T00:36:30Z</dcterms:modified>
</cp:coreProperties>
</file>